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88" r:id="rId3"/>
    <p:sldId id="291" r:id="rId4"/>
    <p:sldId id="290" r:id="rId5"/>
    <p:sldId id="296" r:id="rId6"/>
    <p:sldId id="257" r:id="rId7"/>
    <p:sldId id="276" r:id="rId8"/>
    <p:sldId id="277" r:id="rId9"/>
    <p:sldId id="278" r:id="rId10"/>
    <p:sldId id="279" r:id="rId11"/>
    <p:sldId id="280" r:id="rId12"/>
    <p:sldId id="281" r:id="rId13"/>
    <p:sldId id="263" r:id="rId14"/>
    <p:sldId id="300" r:id="rId15"/>
    <p:sldId id="301" r:id="rId16"/>
    <p:sldId id="302" r:id="rId17"/>
    <p:sldId id="303" r:id="rId18"/>
    <p:sldId id="304" r:id="rId19"/>
    <p:sldId id="265" r:id="rId20"/>
    <p:sldId id="268" r:id="rId21"/>
    <p:sldId id="270" r:id="rId22"/>
    <p:sldId id="271" r:id="rId23"/>
    <p:sldId id="272" r:id="rId24"/>
    <p:sldId id="293" r:id="rId25"/>
    <p:sldId id="273" r:id="rId26"/>
    <p:sldId id="292" r:id="rId27"/>
    <p:sldId id="275" r:id="rId28"/>
    <p:sldId id="274" r:id="rId29"/>
    <p:sldId id="294" r:id="rId30"/>
    <p:sldId id="295" r:id="rId31"/>
    <p:sldId id="282" r:id="rId32"/>
    <p:sldId id="283" r:id="rId33"/>
    <p:sldId id="284" r:id="rId34"/>
    <p:sldId id="285" r:id="rId35"/>
    <p:sldId id="286" r:id="rId36"/>
    <p:sldId id="287" r:id="rId37"/>
    <p:sldId id="297" r:id="rId38"/>
    <p:sldId id="298" r:id="rId39"/>
    <p:sldId id="299" r:id="rId40"/>
  </p:sldIdLst>
  <p:sldSz cx="9144000" cy="6858000" type="screen4x3"/>
  <p:notesSz cx="6858000" cy="9144000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000" autoAdjust="0"/>
  </p:normalViewPr>
  <p:slideViewPr>
    <p:cSldViewPr>
      <p:cViewPr varScale="1">
        <p:scale>
          <a:sx n="87" d="100"/>
          <a:sy n="87" d="100"/>
        </p:scale>
        <p:origin x="230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nl-NL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nl-NL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nl-NL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DE1BD2A-F24E-4ECA-82B3-08C5D5A627D6}" type="slidenum">
              <a:rPr lang="nl-NL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538000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Hi everyone,</a:t>
            </a:r>
            <a:r>
              <a:rPr lang="en-GB" baseline="0" dirty="0" smtClean="0"/>
              <a:t> my name is Niek Tax and in the next half an hour or so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1BD2A-F24E-4ECA-82B3-08C5D5A627D6}" type="slidenum">
              <a:rPr lang="nl-NL" smtClean="0"/>
              <a:pPr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030203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1BD2A-F24E-4ECA-82B3-08C5D5A627D6}" type="slidenum">
              <a:rPr lang="nl-NL" smtClean="0"/>
              <a:pPr/>
              <a:t>15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4730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1BD2A-F24E-4ECA-82B3-08C5D5A627D6}" type="slidenum">
              <a:rPr lang="nl-NL" smtClean="0"/>
              <a:pPr/>
              <a:t>16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3447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1BD2A-F24E-4ECA-82B3-08C5D5A627D6}" type="slidenum">
              <a:rPr lang="nl-NL" smtClean="0"/>
              <a:pPr/>
              <a:t>17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01041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1BD2A-F24E-4ECA-82B3-08C5D5A627D6}" type="slidenum">
              <a:rPr lang="nl-NL" smtClean="0"/>
              <a:pPr/>
              <a:t>18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137238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1BD2A-F24E-4ECA-82B3-08C5D5A627D6}" type="slidenum">
              <a:rPr lang="nl-NL" smtClean="0"/>
              <a:pPr/>
              <a:t>22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20370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1BD2A-F24E-4ECA-82B3-08C5D5A627D6}" type="slidenum">
              <a:rPr lang="nl-NL" smtClean="0"/>
              <a:pPr/>
              <a:t>39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04947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1BD2A-F24E-4ECA-82B3-08C5D5A627D6}" type="slidenum">
              <a:rPr lang="nl-NL" smtClean="0"/>
              <a:pPr/>
              <a:t>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56522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1BD2A-F24E-4ECA-82B3-08C5D5A627D6}" type="slidenum">
              <a:rPr lang="nl-NL" smtClean="0"/>
              <a:pPr/>
              <a:t>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73779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1BD2A-F24E-4ECA-82B3-08C5D5A627D6}" type="slidenum">
              <a:rPr lang="nl-NL" smtClean="0"/>
              <a:pPr/>
              <a:t>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68240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1BD2A-F24E-4ECA-82B3-08C5D5A627D6}" type="slidenum">
              <a:rPr lang="nl-NL" smtClean="0"/>
              <a:pPr/>
              <a:t>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35853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1BD2A-F24E-4ECA-82B3-08C5D5A627D6}" type="slidenum">
              <a:rPr lang="nl-NL" smtClean="0"/>
              <a:pPr/>
              <a:t>10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28124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1BD2A-F24E-4ECA-82B3-08C5D5A627D6}" type="slidenum">
              <a:rPr lang="nl-NL" smtClean="0"/>
              <a:pPr/>
              <a:t>11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65516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1BD2A-F24E-4ECA-82B3-08C5D5A627D6}" type="slidenum">
              <a:rPr lang="nl-NL" smtClean="0"/>
              <a:pPr/>
              <a:t>12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08903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1BD2A-F24E-4ECA-82B3-08C5D5A627D6}" type="slidenum">
              <a:rPr lang="nl-NL" smtClean="0"/>
              <a:pPr/>
              <a:t>14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72629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jpeg"/><Relationship Id="rId4" Type="http://schemas.openxmlformats.org/officeDocument/2006/relationships/image" Target="../media/image8.jpe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1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346400" y="1644650"/>
            <a:ext cx="6786562" cy="1470025"/>
          </a:xfrm>
          <a:prstGeom prst="rect">
            <a:avLst/>
          </a:prstGeom>
        </p:spPr>
        <p:txBody>
          <a:bodyPr lIns="0" anchor="b" anchorCtr="0"/>
          <a:lstStyle>
            <a:lvl1pPr>
              <a:lnSpc>
                <a:spcPts val="2500"/>
              </a:lnSpc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here and type the title</a:t>
            </a:r>
            <a:endParaRPr lang="en-US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46400" y="3035300"/>
            <a:ext cx="6788150" cy="1101725"/>
          </a:xfrm>
        </p:spPr>
        <p:txBody>
          <a:bodyPr lIns="0"/>
          <a:lstStyle>
            <a:lvl1pPr marL="0" indent="0">
              <a:buFont typeface="Wingdings" pitchFamily="2" charset="2"/>
              <a:buNone/>
              <a:defRPr cap="all" baseline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r>
              <a:rPr lang="en-US" noProof="0" smtClean="0"/>
              <a:t>Click here and type the subtitle</a:t>
            </a:r>
            <a:endParaRPr lang="en-US" noProof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346400" y="1644650"/>
            <a:ext cx="6786562" cy="1470025"/>
          </a:xfrm>
          <a:prstGeom prst="rect">
            <a:avLst/>
          </a:prstGeom>
        </p:spPr>
        <p:txBody>
          <a:bodyPr lIns="0" anchor="b" anchorCtr="0"/>
          <a:lstStyle>
            <a:lvl1pPr>
              <a:lnSpc>
                <a:spcPts val="2500"/>
              </a:lnSpc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here and type the title</a:t>
            </a:r>
            <a:endParaRPr lang="en-US" noProof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46400" y="3035300"/>
            <a:ext cx="6788150" cy="1101725"/>
          </a:xfrm>
        </p:spPr>
        <p:txBody>
          <a:bodyPr lIns="0"/>
          <a:lstStyle>
            <a:lvl1pPr marL="0" indent="0">
              <a:buFont typeface="Wingdings" pitchFamily="2" charset="2"/>
              <a:buNone/>
              <a:defRPr cap="all" baseline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r>
              <a:rPr lang="en-US" noProof="0" smtClean="0"/>
              <a:t>Click here and type the subtitle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DF864D-1B61-4521-A36D-FDB145DD7CEB}" type="datetime3">
              <a:rPr lang="nl-NL" noProof="0" smtClean="0"/>
              <a:t>11/11/14</a:t>
            </a:fld>
            <a:endParaRPr lang="en-US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Scaling Learning to Rank to Big data, Niek Tax, 2014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here and type the title</a:t>
            </a:r>
          </a:p>
        </p:txBody>
      </p:sp>
      <p:sp>
        <p:nvSpPr>
          <p:cNvPr id="14" name="Tijdelijke aanduiding voor tekst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dirty="0" smtClean="0"/>
              <a:t>Click here and type the subtitle</a:t>
            </a:r>
            <a:endParaRPr lang="en-US" noProof="0" dirty="0"/>
          </a:p>
        </p:txBody>
      </p:sp>
      <p:pic>
        <p:nvPicPr>
          <p:cNvPr id="15" name="Afbeelding 14" descr="UT powerpoint sheet small 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6412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6ABBB9F-9E1F-4802-B6EB-CC383592975C}" type="datetime3">
              <a:rPr lang="nl-NL" noProof="0" smtClean="0"/>
              <a:t>11/11/14</a:t>
            </a:fld>
            <a:endParaRPr lang="en-US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Scaling Learning to Rank to Big data, Niek Tax, 2014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here and type the title</a:t>
            </a:r>
          </a:p>
        </p:txBody>
      </p:sp>
      <p:sp>
        <p:nvSpPr>
          <p:cNvPr id="13" name="Tijdelijke aanduiding voor tekst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dirty="0" smtClean="0"/>
              <a:t>Click here and type the subtitle</a:t>
            </a:r>
            <a:endParaRPr lang="en-US" noProof="0" dirty="0"/>
          </a:p>
        </p:txBody>
      </p:sp>
      <p:pic>
        <p:nvPicPr>
          <p:cNvPr id="9" name="Afbeelding 8" descr="UT powerpoint sheet small 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6412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46BC0A9-048A-40E6-8D4E-2B205B26DAC7}" type="datetime3">
              <a:rPr lang="nl-NL" noProof="0" smtClean="0"/>
              <a:t>11/11/14</a:t>
            </a:fld>
            <a:endParaRPr lang="en-US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Scaling Learning to Rank to Big data, Niek Tax, 2014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here and type the title</a:t>
            </a:r>
          </a:p>
        </p:txBody>
      </p:sp>
      <p:sp>
        <p:nvSpPr>
          <p:cNvPr id="14" name="Tijdelijke aanduiding voor tekst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dirty="0" smtClean="0"/>
              <a:t>Click here and type the subtitle</a:t>
            </a:r>
            <a:endParaRPr lang="en-US" noProof="0" dirty="0"/>
          </a:p>
        </p:txBody>
      </p:sp>
      <p:pic>
        <p:nvPicPr>
          <p:cNvPr id="9" name="Picture 2" descr="E:\Project\Universiteit Twente\Huisstijlimplementatie 2009 - ICT\Werkdocumenten\09 Producten\092 Powerpoint - vernieuwd\Powerpoint - vernieuwd 100325\UT powerpoint sheet small 4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214290"/>
            <a:ext cx="969963" cy="6894513"/>
          </a:xfrm>
          <a:prstGeom prst="rect">
            <a:avLst/>
          </a:prstGeom>
          <a:noFill/>
        </p:spPr>
      </p:pic>
      <p:pic>
        <p:nvPicPr>
          <p:cNvPr id="10" name="Picture 3" descr="E:\Project\Universiteit Twente\Huisstijlimplementatie 2009 - ICT\Werkdocumenten\09 Producten\092 Powerpoint - vernieuwd\Powerpoint - vernieuwd 100325\UT powerpoint sheet small 1.jp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214290"/>
            <a:ext cx="969963" cy="6894513"/>
          </a:xfrm>
          <a:prstGeom prst="rect">
            <a:avLst/>
          </a:prstGeom>
          <a:noFill/>
        </p:spPr>
      </p:pic>
      <p:pic>
        <p:nvPicPr>
          <p:cNvPr id="12" name="Picture 4" descr="E:\Project\Universiteit Twente\Huisstijlimplementatie 2009 - ICT\Werkdocumenten\09 Producten\092 Powerpoint - vernieuwd\Powerpoint - vernieuwd 100325\UT powerpoint sheet small 2.jpg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214290"/>
            <a:ext cx="969963" cy="6894513"/>
          </a:xfrm>
          <a:prstGeom prst="rect">
            <a:avLst/>
          </a:prstGeom>
          <a:noFill/>
        </p:spPr>
      </p:pic>
      <p:pic>
        <p:nvPicPr>
          <p:cNvPr id="15" name="Picture 5" descr="E:\Project\Universiteit Twente\Huisstijlimplementatie 2009 - ICT\Werkdocumenten\09 Producten\092 Powerpoint - vernieuwd\Powerpoint - vernieuwd 100325\UT powerpoint sheet small 3.jpg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69963" cy="6894513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32F8004-2E9F-4560-891B-26A5CC17F85C}" type="datetime3">
              <a:rPr lang="nl-NL" noProof="0" smtClean="0"/>
              <a:t>11/11/14</a:t>
            </a:fld>
            <a:endParaRPr lang="en-US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Scaling Learning to Rank to Big data, Niek Tax, 2014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here and type the title</a:t>
            </a:r>
          </a:p>
        </p:txBody>
      </p:sp>
      <p:sp>
        <p:nvSpPr>
          <p:cNvPr id="13" name="Tijdelijke aanduiding voor tekst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dirty="0" smtClean="0"/>
              <a:t>Click here and type the subtitle</a:t>
            </a:r>
            <a:endParaRPr lang="en-US" noProof="0" dirty="0"/>
          </a:p>
        </p:txBody>
      </p:sp>
      <p:pic>
        <p:nvPicPr>
          <p:cNvPr id="9" name="Afbeelding 8" descr="UT powerpoint sheet small 4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6412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7EB7632-DE33-4331-A055-19DCDA3DD871}" type="datetime3">
              <a:rPr lang="nl-NL" noProof="0" smtClean="0"/>
              <a:t>11/11/14</a:t>
            </a:fld>
            <a:endParaRPr lang="en-US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Scaling Learning to Rank to Big data, Niek Tax, 2014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here and type the title</a:t>
            </a:r>
          </a:p>
        </p:txBody>
      </p:sp>
      <p:sp>
        <p:nvSpPr>
          <p:cNvPr id="10" name="Tijdelijke aanduiding voor tekst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dirty="0" smtClean="0"/>
              <a:t>Click here and type the subtitle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FC57531-6B75-4974-A423-001D50C238DB}" type="datetime3">
              <a:rPr lang="nl-NL" noProof="0" smtClean="0"/>
              <a:t>11/11/14</a:t>
            </a:fld>
            <a:endParaRPr lang="en-US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Scaling Learning to Rank to Big data, Niek Tax, 2014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here and type the title</a:t>
            </a:r>
          </a:p>
        </p:txBody>
      </p:sp>
      <p:sp>
        <p:nvSpPr>
          <p:cNvPr id="8" name="Tijdelijke aanduiding voor tekst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dirty="0" smtClean="0"/>
              <a:t>Click here and type the subtitle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Tx/>
              <a:buNone/>
              <a:defRPr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C27C98A-0729-41E3-82F5-92D56873FB58}" type="datetime3">
              <a:rPr lang="nl-NL" noProof="0" smtClean="0"/>
              <a:t>11/11/14</a:t>
            </a:fld>
            <a:endParaRPr lang="en-US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Scaling Learning to Rank to Big data, Niek Tax, 2014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here and type the title</a:t>
            </a:r>
          </a:p>
        </p:txBody>
      </p:sp>
      <p:sp>
        <p:nvSpPr>
          <p:cNvPr id="11" name="Tijdelijke aanduiding voor tekst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dirty="0" smtClean="0"/>
              <a:t>Click here and type the subtitle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7"/>
          <p:cNvSpPr>
            <a:spLocks noGrp="1"/>
          </p:cNvSpPr>
          <p:nvPr>
            <p:ph type="pic" sz="quarter" idx="13"/>
          </p:nvPr>
        </p:nvSpPr>
        <p:spPr>
          <a:xfrm>
            <a:off x="1071538" y="1643050"/>
            <a:ext cx="8072462" cy="4000528"/>
          </a:xfrm>
        </p:spPr>
        <p:txBody>
          <a:bodyPr/>
          <a:lstStyle/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02A68B-BEC3-4F33-8FDB-82A382F28CC9}" type="datetime3">
              <a:rPr lang="nl-NL" noProof="0" smtClean="0"/>
              <a:t>11/11/14</a:t>
            </a:fld>
            <a:endParaRPr lang="en-US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Scaling Learning to Rank to Big data, Niek Tax, 2014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Tijdelijke aanduiding voor tekst 13"/>
          <p:cNvSpPr>
            <a:spLocks noGrp="1"/>
          </p:cNvSpPr>
          <p:nvPr>
            <p:ph type="body" sz="quarter" idx="14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here and type the title</a:t>
            </a:r>
          </a:p>
        </p:txBody>
      </p:sp>
      <p:sp>
        <p:nvSpPr>
          <p:cNvPr id="12" name="Tijdelijke aanduiding voor tekst 15"/>
          <p:cNvSpPr>
            <a:spLocks noGrp="1"/>
          </p:cNvSpPr>
          <p:nvPr>
            <p:ph type="body" sz="quarter" idx="15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dirty="0" smtClean="0"/>
              <a:t>Click here and type the subtitle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7"/>
          <p:cNvSpPr>
            <a:spLocks noGrp="1"/>
          </p:cNvSpPr>
          <p:nvPr>
            <p:ph type="pic" sz="quarter" idx="13"/>
          </p:nvPr>
        </p:nvSpPr>
        <p:spPr>
          <a:xfrm>
            <a:off x="1071538" y="1643050"/>
            <a:ext cx="4546800" cy="4415508"/>
          </a:xfrm>
        </p:spPr>
        <p:txBody>
          <a:bodyPr/>
          <a:lstStyle/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3" name="Tijdelijke aanduiding voor tekst 12"/>
          <p:cNvSpPr>
            <a:spLocks noGrp="1"/>
          </p:cNvSpPr>
          <p:nvPr>
            <p:ph type="body" sz="quarter" idx="16"/>
          </p:nvPr>
        </p:nvSpPr>
        <p:spPr>
          <a:xfrm>
            <a:off x="5670000" y="1713600"/>
            <a:ext cx="3189600" cy="4323600"/>
          </a:xfrm>
        </p:spPr>
        <p:txBody>
          <a:bodyPr/>
          <a:lstStyle>
            <a:lvl1pPr marL="0" indent="0">
              <a:buFontTx/>
              <a:buNone/>
              <a:defRPr baseline="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F354141-E7A1-47A6-933B-0D478F1BD20C}" type="datetime3">
              <a:rPr lang="nl-NL" noProof="0" smtClean="0"/>
              <a:t>11/11/14</a:t>
            </a:fld>
            <a:endParaRPr lang="en-US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Scaling Learning to Rank to Big data, Niek Tax, 2014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Tijdelijke aanduiding voor tekst 13"/>
          <p:cNvSpPr>
            <a:spLocks noGrp="1"/>
          </p:cNvSpPr>
          <p:nvPr>
            <p:ph type="body" sz="quarter" idx="17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here and type the title</a:t>
            </a:r>
          </a:p>
        </p:txBody>
      </p:sp>
      <p:sp>
        <p:nvSpPr>
          <p:cNvPr id="12" name="Tijdelijke aanduiding voor tekst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dirty="0" smtClean="0"/>
              <a:t>Click here and type the subtitle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C9076BC-C525-4022-B09E-C2F95E504BD5}" type="datetime3">
              <a:rPr lang="nl-NL" noProof="0" smtClean="0"/>
              <a:t>11/11/14</a:t>
            </a:fld>
            <a:endParaRPr lang="en-US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Scaling Learning to Rank to Big data, Niek Tax, 2014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jdelijke aanduiding voor grafiek 8"/>
          <p:cNvSpPr>
            <a:spLocks noGrp="1"/>
          </p:cNvSpPr>
          <p:nvPr>
            <p:ph type="chart" sz="quarter" idx="14"/>
          </p:nvPr>
        </p:nvSpPr>
        <p:spPr>
          <a:xfrm>
            <a:off x="1071538" y="1641599"/>
            <a:ext cx="8072462" cy="3999600"/>
          </a:xfrm>
        </p:spPr>
        <p:txBody>
          <a:bodyPr/>
          <a:lstStyle/>
          <a:p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10" name="Line 8"/>
          <p:cNvSpPr>
            <a:spLocks noChangeShapeType="1"/>
          </p:cNvSpPr>
          <p:nvPr userDrawn="1"/>
        </p:nvSpPr>
        <p:spPr bwMode="auto">
          <a:xfrm>
            <a:off x="1762125" y="1636713"/>
            <a:ext cx="73818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noProof="0" dirty="0"/>
          </a:p>
        </p:txBody>
      </p:sp>
      <p:sp>
        <p:nvSpPr>
          <p:cNvPr id="11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here and type the title</a:t>
            </a:r>
          </a:p>
        </p:txBody>
      </p:sp>
      <p:sp>
        <p:nvSpPr>
          <p:cNvPr id="14" name="Tijdelijke aanduiding voor tekst 15"/>
          <p:cNvSpPr>
            <a:spLocks noGrp="1"/>
          </p:cNvSpPr>
          <p:nvPr>
            <p:ph type="body" sz="quarter" idx="15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dirty="0" smtClean="0"/>
              <a:t>Click here and type the subtitle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346400" y="1644650"/>
            <a:ext cx="6786562" cy="1470025"/>
          </a:xfrm>
          <a:prstGeom prst="rect">
            <a:avLst/>
          </a:prstGeom>
        </p:spPr>
        <p:txBody>
          <a:bodyPr lIns="0" anchor="b" anchorCtr="0"/>
          <a:lstStyle>
            <a:lvl1pPr>
              <a:lnSpc>
                <a:spcPts val="2500"/>
              </a:lnSpc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here and type the title</a:t>
            </a:r>
            <a:endParaRPr lang="en-US" noProof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46400" y="3035300"/>
            <a:ext cx="6788150" cy="1101725"/>
          </a:xfrm>
        </p:spPr>
        <p:txBody>
          <a:bodyPr lIns="0"/>
          <a:lstStyle>
            <a:lvl1pPr marL="0" indent="0">
              <a:buFont typeface="Wingdings" pitchFamily="2" charset="2"/>
              <a:buNone/>
              <a:defRPr cap="all" baseline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r>
              <a:rPr lang="en-US" noProof="0" smtClean="0"/>
              <a:t>Click here and type the subtitle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346400" y="1644650"/>
            <a:ext cx="6786562" cy="1470025"/>
          </a:xfrm>
          <a:prstGeom prst="rect">
            <a:avLst/>
          </a:prstGeom>
        </p:spPr>
        <p:txBody>
          <a:bodyPr lIns="0" anchor="b" anchorCtr="0"/>
          <a:lstStyle>
            <a:lvl1pPr>
              <a:lnSpc>
                <a:spcPts val="2500"/>
              </a:lnSpc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here and type the title</a:t>
            </a:r>
            <a:endParaRPr lang="en-US" noProof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46400" y="3035300"/>
            <a:ext cx="6788150" cy="1101725"/>
          </a:xfrm>
        </p:spPr>
        <p:txBody>
          <a:bodyPr lIns="0"/>
          <a:lstStyle>
            <a:lvl1pPr marL="0" indent="0">
              <a:buFont typeface="Wingdings" pitchFamily="2" charset="2"/>
              <a:buNone/>
              <a:defRPr cap="all" baseline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r>
              <a:rPr lang="en-US" noProof="0" smtClean="0"/>
              <a:t>Click here and type the subtitle</a:t>
            </a:r>
            <a:endParaRPr lang="en-U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:\Universiteit Twente\Verkenningsfase 2008\Information Technology\Specifications\Logoset Universiteit Twente\04-07-09 Universiteit Twente Logoset ENG NL\Universiteit Twente Logoset ENG NL\RGB\WMF\UT_Logo_Black_EN.WMF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942664" y="6333197"/>
            <a:ext cx="2019600" cy="401995"/>
          </a:xfrm>
          <a:prstGeom prst="rect">
            <a:avLst/>
          </a:prstGeom>
          <a:noFill/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80000" y="2051050"/>
            <a:ext cx="7801200" cy="356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 smtClean="0"/>
              <a:t>Klik</a:t>
            </a:r>
            <a:r>
              <a:rPr lang="en-US" noProof="0" dirty="0" smtClean="0"/>
              <a:t> </a:t>
            </a:r>
            <a:r>
              <a:rPr lang="en-US" noProof="0" dirty="0" err="1" smtClean="0"/>
              <a:t>om</a:t>
            </a:r>
            <a:r>
              <a:rPr lang="en-US" noProof="0" dirty="0" smtClean="0"/>
              <a:t> de </a:t>
            </a:r>
            <a:r>
              <a:rPr lang="en-US" noProof="0" dirty="0" err="1" smtClean="0"/>
              <a:t>opmaakprofielen</a:t>
            </a:r>
            <a:r>
              <a:rPr lang="en-US" noProof="0" dirty="0" smtClean="0"/>
              <a:t> van de </a:t>
            </a:r>
            <a:r>
              <a:rPr lang="en-US" noProof="0" dirty="0" err="1" smtClean="0"/>
              <a:t>modeltekst</a:t>
            </a:r>
            <a:r>
              <a:rPr lang="en-US" noProof="0" dirty="0" smtClean="0"/>
              <a:t> </a:t>
            </a:r>
            <a:r>
              <a:rPr lang="en-US" noProof="0" dirty="0" err="1" smtClean="0"/>
              <a:t>te</a:t>
            </a:r>
            <a:r>
              <a:rPr lang="en-US" noProof="0" dirty="0" smtClean="0"/>
              <a:t> </a:t>
            </a:r>
            <a:r>
              <a:rPr lang="en-US" noProof="0" dirty="0" err="1" smtClean="0"/>
              <a:t>bewerken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Tweede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Derde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Vijfde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572375" y="6402388"/>
            <a:ext cx="9366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ts val="1500"/>
              </a:lnSpc>
              <a:defRPr sz="1000"/>
            </a:lvl1pPr>
          </a:lstStyle>
          <a:p>
            <a:fld id="{6C5089AC-22B4-4839-A145-81A526290EAB}" type="datetime3">
              <a:rPr lang="nl-NL" smtClean="0"/>
              <a:t>11/11/14</a:t>
            </a:fld>
            <a:endParaRPr lang="nl-NL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40125" y="6402388"/>
            <a:ext cx="4032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ts val="1500"/>
              </a:lnSpc>
              <a:defRPr sz="1000"/>
            </a:lvl1pPr>
          </a:lstStyle>
          <a:p>
            <a:r>
              <a:rPr lang="en-US" smtClean="0"/>
              <a:t>Scaling Learning to Rank to Big data, Niek Tax, 2014</a:t>
            </a:r>
            <a:endParaRPr lang="nl-NL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09000" y="6400800"/>
            <a:ext cx="3746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ts val="1500"/>
              </a:lnSpc>
              <a:defRPr sz="1000"/>
            </a:lvl1pPr>
          </a:lstStyle>
          <a:p>
            <a:fld id="{D818A380-CEF3-4FA4-B905-6E6A3B62A7C3}" type="slidenum">
              <a:rPr lang="nl-NL"/>
              <a:pPr/>
              <a:t>‹#›</a:t>
            </a:fld>
            <a:endParaRPr lang="nl-NL" dirty="0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1080000" y="1636713"/>
            <a:ext cx="8071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733" y="6394938"/>
            <a:ext cx="1006867" cy="27427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67" r:id="rId3"/>
    <p:sldLayoutId id="2147483666" r:id="rId4"/>
    <p:sldLayoutId id="2147483660" r:id="rId5"/>
    <p:sldLayoutId id="2147483665" r:id="rId6"/>
    <p:sldLayoutId id="2147483661" r:id="rId7"/>
    <p:sldLayoutId id="2147483662" r:id="rId8"/>
    <p:sldLayoutId id="2147483663" r:id="rId9"/>
    <p:sldLayoutId id="2147483664" r:id="rId10"/>
    <p:sldLayoutId id="2147483656" r:id="rId11"/>
    <p:sldLayoutId id="2147483657" r:id="rId12"/>
    <p:sldLayoutId id="2147483658" r:id="rId13"/>
    <p:sldLayoutId id="2147483659" r:id="rId1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 Narrow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 Narrow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 Narrow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 Narrow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 Narrow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 Narrow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 Narrow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 Narrow" pitchFamily="34" charset="0"/>
        </a:defRPr>
      </a:lvl9pPr>
    </p:titleStyle>
    <p:bodyStyle>
      <a:lvl1pPr marL="255588" indent="-255588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80988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800">
          <a:solidFill>
            <a:schemeClr val="tx1"/>
          </a:solidFill>
          <a:latin typeface="+mn-lt"/>
        </a:defRPr>
      </a:lvl2pPr>
      <a:lvl3pPr marL="801688" indent="-238125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800">
          <a:solidFill>
            <a:schemeClr val="tx1"/>
          </a:solidFill>
          <a:latin typeface="+mn-lt"/>
        </a:defRPr>
      </a:lvl3pPr>
      <a:lvl4pPr marL="1077913" indent="-250825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800">
          <a:solidFill>
            <a:schemeClr val="tx1"/>
          </a:solidFill>
          <a:latin typeface="+mn-lt"/>
        </a:defRPr>
      </a:lvl4pPr>
      <a:lvl5pPr marL="1344613" indent="-255588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800">
          <a:solidFill>
            <a:schemeClr val="tx1"/>
          </a:solidFill>
          <a:latin typeface="+mn-lt"/>
        </a:defRPr>
      </a:lvl5pPr>
      <a:lvl6pPr marL="1801813" indent="-255588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700">
          <a:solidFill>
            <a:schemeClr val="tx1"/>
          </a:solidFill>
          <a:latin typeface="+mn-lt"/>
        </a:defRPr>
      </a:lvl6pPr>
      <a:lvl7pPr marL="2259013" indent="-255588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700">
          <a:solidFill>
            <a:schemeClr val="tx1"/>
          </a:solidFill>
          <a:latin typeface="+mn-lt"/>
        </a:defRPr>
      </a:lvl7pPr>
      <a:lvl8pPr marL="2716213" indent="-255588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700">
          <a:solidFill>
            <a:schemeClr val="tx1"/>
          </a:solidFill>
          <a:latin typeface="+mn-lt"/>
        </a:defRPr>
      </a:lvl8pPr>
      <a:lvl9pPr marL="3173413" indent="-255588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7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wmf"/><Relationship Id="rId5" Type="http://schemas.openxmlformats.org/officeDocument/2006/relationships/image" Target="../media/image29.png"/><Relationship Id="rId4" Type="http://schemas.openxmlformats.org/officeDocument/2006/relationships/image" Target="../media/image28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 smtClean="0"/>
              <a:t>Scaling</a:t>
            </a:r>
            <a:r>
              <a:rPr lang="nl-NL" dirty="0" smtClean="0"/>
              <a:t> Learning </a:t>
            </a:r>
            <a:r>
              <a:rPr lang="nl-NL" dirty="0" err="1" smtClean="0"/>
              <a:t>to</a:t>
            </a:r>
            <a:r>
              <a:rPr lang="nl-NL" dirty="0" smtClean="0"/>
              <a:t> Rank </a:t>
            </a:r>
            <a:r>
              <a:rPr lang="nl-NL" dirty="0" err="1" smtClean="0"/>
              <a:t>to</a:t>
            </a:r>
            <a:r>
              <a:rPr lang="nl-NL" dirty="0" smtClean="0"/>
              <a:t> Big data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smtClean="0"/>
              <a:t>Parallel Learning </a:t>
            </a:r>
            <a:r>
              <a:rPr lang="nl-NL" dirty="0" err="1" smtClean="0"/>
              <a:t>to</a:t>
            </a:r>
            <a:r>
              <a:rPr lang="nl-NL" dirty="0" smtClean="0"/>
              <a:t> Rank Using </a:t>
            </a:r>
            <a:r>
              <a:rPr lang="nl-NL" dirty="0" err="1" smtClean="0"/>
              <a:t>Mapreduce</a:t>
            </a:r>
            <a:endParaRPr lang="nl-NL" dirty="0" smtClean="0"/>
          </a:p>
          <a:p>
            <a:endParaRPr lang="nl-NL" dirty="0" smtClean="0"/>
          </a:p>
          <a:p>
            <a:r>
              <a:rPr lang="nl-NL" dirty="0" smtClean="0"/>
              <a:t>Niek Tax</a:t>
            </a:r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-13063"/>
            <a:ext cx="13487394" cy="6884190"/>
          </a:xfrm>
        </p:spPr>
      </p:pic>
    </p:spTree>
    <p:extLst>
      <p:ext uri="{BB962C8B-B14F-4D97-AF65-F5344CB8AC3E}">
        <p14:creationId xmlns:p14="http://schemas.microsoft.com/office/powerpoint/2010/main" val="194226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-13063"/>
            <a:ext cx="13487392" cy="6884190"/>
          </a:xfrm>
        </p:spPr>
      </p:pic>
    </p:spTree>
    <p:extLst>
      <p:ext uri="{BB962C8B-B14F-4D97-AF65-F5344CB8AC3E}">
        <p14:creationId xmlns:p14="http://schemas.microsoft.com/office/powerpoint/2010/main" val="301231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-13063"/>
            <a:ext cx="13487392" cy="6884189"/>
          </a:xfrm>
        </p:spPr>
      </p:pic>
    </p:spTree>
    <p:extLst>
      <p:ext uri="{BB962C8B-B14F-4D97-AF65-F5344CB8AC3E}">
        <p14:creationId xmlns:p14="http://schemas.microsoft.com/office/powerpoint/2010/main" val="383742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Highly relevant documents are more useful than marginally relevant documents</a:t>
            </a:r>
          </a:p>
          <a:p>
            <a:endParaRPr lang="en-GB" dirty="0"/>
          </a:p>
          <a:p>
            <a:endParaRPr lang="en-GB" dirty="0" smtClean="0"/>
          </a:p>
          <a:p>
            <a:r>
              <a:rPr lang="en-GB" dirty="0"/>
              <a:t>Highly relevant documents are more useful when appearing higher in a search engine result list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So… what makes a good ranking?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Normalized Discounted Cumulative Gain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156" y="2819400"/>
            <a:ext cx="1390844" cy="609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156" y="4344611"/>
            <a:ext cx="2019582" cy="6096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156" y="5286677"/>
            <a:ext cx="1638529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0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-13063"/>
            <a:ext cx="13487392" cy="6884190"/>
          </a:xfrm>
        </p:spPr>
      </p:pic>
      <p:sp>
        <p:nvSpPr>
          <p:cNvPr id="3" name="TextBox 2"/>
          <p:cNvSpPr txBox="1"/>
          <p:nvPr/>
        </p:nvSpPr>
        <p:spPr>
          <a:xfrm>
            <a:off x="5638800" y="152400"/>
            <a:ext cx="62484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Relevance	Optimal</a:t>
            </a:r>
          </a:p>
          <a:p>
            <a:r>
              <a:rPr lang="en-GB" sz="2400" dirty="0" smtClean="0"/>
              <a:t>Label		Rank</a:t>
            </a:r>
          </a:p>
          <a:p>
            <a:endParaRPr lang="en-GB" sz="2400" dirty="0" smtClean="0"/>
          </a:p>
          <a:p>
            <a:r>
              <a:rPr lang="en-GB" sz="2400" dirty="0" smtClean="0"/>
              <a:t>5		5</a:t>
            </a:r>
          </a:p>
          <a:p>
            <a:endParaRPr lang="en-GB" sz="2400" dirty="0" smtClean="0"/>
          </a:p>
          <a:p>
            <a:r>
              <a:rPr lang="en-GB" sz="2400" dirty="0" smtClean="0"/>
              <a:t>3		4</a:t>
            </a:r>
          </a:p>
          <a:p>
            <a:endParaRPr lang="en-GB" sz="2400" dirty="0" smtClean="0"/>
          </a:p>
          <a:p>
            <a:r>
              <a:rPr lang="en-GB" sz="2400" dirty="0" smtClean="0"/>
              <a:t>4		3</a:t>
            </a:r>
          </a:p>
          <a:p>
            <a:endParaRPr lang="en-GB" sz="2400" dirty="0" smtClean="0"/>
          </a:p>
          <a:p>
            <a:r>
              <a:rPr lang="en-GB" sz="2400" dirty="0" smtClean="0"/>
              <a:t>2		2</a:t>
            </a:r>
          </a:p>
          <a:p>
            <a:endParaRPr lang="en-GB" sz="2400" dirty="0" smtClean="0"/>
          </a:p>
          <a:p>
            <a:r>
              <a:rPr lang="en-GB" sz="2400" dirty="0" smtClean="0"/>
              <a:t>1		1</a:t>
            </a:r>
          </a:p>
          <a:p>
            <a:endParaRPr lang="en-GB" sz="2400" dirty="0" smtClean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371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-13063"/>
            <a:ext cx="13487392" cy="6884190"/>
          </a:xfrm>
        </p:spPr>
      </p:pic>
      <p:sp>
        <p:nvSpPr>
          <p:cNvPr id="3" name="TextBox 2"/>
          <p:cNvSpPr txBox="1"/>
          <p:nvPr/>
        </p:nvSpPr>
        <p:spPr>
          <a:xfrm>
            <a:off x="5638800" y="152400"/>
            <a:ext cx="62484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Relevance	Optimal</a:t>
            </a:r>
          </a:p>
          <a:p>
            <a:r>
              <a:rPr lang="en-GB" sz="2400" dirty="0" smtClean="0"/>
              <a:t>Label		Rank</a:t>
            </a:r>
          </a:p>
          <a:p>
            <a:endParaRPr lang="en-GB" sz="2400" dirty="0" smtClean="0"/>
          </a:p>
          <a:p>
            <a:r>
              <a:rPr lang="en-GB" sz="2400" dirty="0" smtClean="0"/>
              <a:t>5		5</a:t>
            </a:r>
          </a:p>
          <a:p>
            <a:endParaRPr lang="en-GB" sz="2400" dirty="0" smtClean="0"/>
          </a:p>
          <a:p>
            <a:r>
              <a:rPr lang="en-GB" sz="2400" dirty="0" smtClean="0"/>
              <a:t>3		4</a:t>
            </a:r>
          </a:p>
          <a:p>
            <a:endParaRPr lang="en-GB" sz="2400" dirty="0" smtClean="0"/>
          </a:p>
          <a:p>
            <a:r>
              <a:rPr lang="en-GB" sz="2400" dirty="0" smtClean="0"/>
              <a:t>4		3</a:t>
            </a:r>
          </a:p>
          <a:p>
            <a:endParaRPr lang="en-GB" sz="2400" dirty="0" smtClean="0"/>
          </a:p>
          <a:p>
            <a:r>
              <a:rPr lang="en-GB" sz="2400" dirty="0" smtClean="0"/>
              <a:t>2		2</a:t>
            </a:r>
          </a:p>
          <a:p>
            <a:endParaRPr lang="en-GB" sz="2400" dirty="0" smtClean="0"/>
          </a:p>
          <a:p>
            <a:r>
              <a:rPr lang="en-GB" sz="2400" dirty="0" smtClean="0"/>
              <a:t>1		1</a:t>
            </a:r>
          </a:p>
          <a:p>
            <a:endParaRPr lang="en-GB" sz="2400" dirty="0" smtClean="0"/>
          </a:p>
          <a:p>
            <a:endParaRPr lang="en-GB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371600"/>
            <a:ext cx="990600" cy="65359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7239000" y="990600"/>
            <a:ext cx="304800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6172200" y="914400"/>
            <a:ext cx="762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54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-13063"/>
            <a:ext cx="13487392" cy="6884190"/>
          </a:xfrm>
        </p:spPr>
      </p:pic>
      <p:sp>
        <p:nvSpPr>
          <p:cNvPr id="3" name="TextBox 2"/>
          <p:cNvSpPr txBox="1"/>
          <p:nvPr/>
        </p:nvSpPr>
        <p:spPr>
          <a:xfrm>
            <a:off x="5638800" y="152400"/>
            <a:ext cx="62484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Relevance	Optimal</a:t>
            </a:r>
          </a:p>
          <a:p>
            <a:r>
              <a:rPr lang="en-GB" sz="2400" dirty="0" smtClean="0"/>
              <a:t>Label		Rank</a:t>
            </a:r>
          </a:p>
          <a:p>
            <a:endParaRPr lang="en-GB" sz="2400" dirty="0" smtClean="0"/>
          </a:p>
          <a:p>
            <a:r>
              <a:rPr lang="en-GB" sz="2400" dirty="0" smtClean="0"/>
              <a:t>16.0		16.00</a:t>
            </a:r>
          </a:p>
          <a:p>
            <a:endParaRPr lang="en-GB" sz="2400" dirty="0" smtClean="0"/>
          </a:p>
          <a:p>
            <a:r>
              <a:rPr lang="en-GB" sz="2400" dirty="0" smtClean="0"/>
              <a:t>2.52		5.05</a:t>
            </a:r>
          </a:p>
          <a:p>
            <a:endParaRPr lang="en-GB" sz="2400" dirty="0" smtClean="0"/>
          </a:p>
          <a:p>
            <a:r>
              <a:rPr lang="en-GB" sz="2400" dirty="0" smtClean="0"/>
              <a:t>4.00		2.00</a:t>
            </a:r>
          </a:p>
          <a:p>
            <a:endParaRPr lang="en-GB" sz="2400" dirty="0" smtClean="0"/>
          </a:p>
          <a:p>
            <a:r>
              <a:rPr lang="en-GB" sz="2400" dirty="0" smtClean="0"/>
              <a:t>0.86		0.86</a:t>
            </a:r>
          </a:p>
          <a:p>
            <a:endParaRPr lang="en-GB" sz="2400" dirty="0" smtClean="0"/>
          </a:p>
          <a:p>
            <a:r>
              <a:rPr lang="en-GB" sz="2400" dirty="0" smtClean="0"/>
              <a:t>0.39		0.39</a:t>
            </a:r>
          </a:p>
          <a:p>
            <a:endParaRPr lang="en-GB" sz="2400" dirty="0" smtClean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16671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-13063"/>
            <a:ext cx="13487392" cy="6884190"/>
          </a:xfrm>
        </p:spPr>
      </p:pic>
      <p:sp>
        <p:nvSpPr>
          <p:cNvPr id="3" name="TextBox 2"/>
          <p:cNvSpPr txBox="1"/>
          <p:nvPr/>
        </p:nvSpPr>
        <p:spPr>
          <a:xfrm>
            <a:off x="5638800" y="152400"/>
            <a:ext cx="62484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Relevance	Optimal</a:t>
            </a:r>
          </a:p>
          <a:p>
            <a:r>
              <a:rPr lang="en-GB" sz="2400" dirty="0" smtClean="0"/>
              <a:t>Label		Rank</a:t>
            </a:r>
          </a:p>
          <a:p>
            <a:endParaRPr lang="en-GB" sz="2400" dirty="0" smtClean="0"/>
          </a:p>
          <a:p>
            <a:r>
              <a:rPr lang="en-GB" sz="2400" dirty="0" smtClean="0"/>
              <a:t>16.0		16.00</a:t>
            </a:r>
          </a:p>
          <a:p>
            <a:endParaRPr lang="en-GB" sz="2400" dirty="0" smtClean="0"/>
          </a:p>
          <a:p>
            <a:r>
              <a:rPr lang="en-GB" sz="2400" dirty="0" smtClean="0"/>
              <a:t>2.52		5.05</a:t>
            </a:r>
          </a:p>
          <a:p>
            <a:endParaRPr lang="en-GB" sz="2400" dirty="0" smtClean="0"/>
          </a:p>
          <a:p>
            <a:r>
              <a:rPr lang="en-GB" sz="2400" dirty="0" smtClean="0"/>
              <a:t>4.00		2.00</a:t>
            </a:r>
          </a:p>
          <a:p>
            <a:endParaRPr lang="en-GB" sz="2400" dirty="0" smtClean="0"/>
          </a:p>
          <a:p>
            <a:r>
              <a:rPr lang="en-GB" sz="2400" dirty="0" smtClean="0"/>
              <a:t>0.86		0.86</a:t>
            </a:r>
          </a:p>
          <a:p>
            <a:endParaRPr lang="en-GB" sz="2400" dirty="0" smtClean="0"/>
          </a:p>
          <a:p>
            <a:r>
              <a:rPr lang="en-GB" sz="2400" dirty="0" smtClean="0"/>
              <a:t>0.39		0.39</a:t>
            </a:r>
          </a:p>
          <a:p>
            <a:endParaRPr lang="en-GB" sz="2400" dirty="0"/>
          </a:p>
          <a:p>
            <a:r>
              <a:rPr lang="en-GB" sz="2400" dirty="0" smtClean="0"/>
              <a:t>23.77		24.30</a:t>
            </a:r>
          </a:p>
          <a:p>
            <a:endParaRPr lang="en-GB" sz="2400" dirty="0" smtClean="0"/>
          </a:p>
          <a:p>
            <a:endParaRPr lang="en-GB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638800" y="4648200"/>
            <a:ext cx="838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467600" y="4648200"/>
            <a:ext cx="76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lus 6"/>
          <p:cNvSpPr/>
          <p:nvPr/>
        </p:nvSpPr>
        <p:spPr>
          <a:xfrm>
            <a:off x="6596806" y="4419600"/>
            <a:ext cx="457200" cy="4572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Plus 8"/>
          <p:cNvSpPr/>
          <p:nvPr/>
        </p:nvSpPr>
        <p:spPr>
          <a:xfrm>
            <a:off x="8336323" y="4437961"/>
            <a:ext cx="457200" cy="4572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351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-13063"/>
            <a:ext cx="13487392" cy="6884190"/>
          </a:xfrm>
        </p:spPr>
      </p:pic>
      <p:sp>
        <p:nvSpPr>
          <p:cNvPr id="3" name="TextBox 2"/>
          <p:cNvSpPr txBox="1"/>
          <p:nvPr/>
        </p:nvSpPr>
        <p:spPr>
          <a:xfrm>
            <a:off x="5638800" y="152400"/>
            <a:ext cx="6248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Relevance	Optimal</a:t>
            </a:r>
          </a:p>
          <a:p>
            <a:r>
              <a:rPr lang="en-GB" sz="2400" dirty="0" smtClean="0"/>
              <a:t>Label		Rank</a:t>
            </a:r>
          </a:p>
          <a:p>
            <a:endParaRPr lang="en-GB" sz="2400" dirty="0" smtClean="0"/>
          </a:p>
          <a:p>
            <a:r>
              <a:rPr lang="en-GB" sz="2400" dirty="0" smtClean="0"/>
              <a:t>16.0		16.00</a:t>
            </a:r>
          </a:p>
          <a:p>
            <a:endParaRPr lang="en-GB" sz="2400" dirty="0" smtClean="0"/>
          </a:p>
          <a:p>
            <a:r>
              <a:rPr lang="en-GB" sz="2400" dirty="0" smtClean="0"/>
              <a:t>2.52		5.05</a:t>
            </a:r>
          </a:p>
          <a:p>
            <a:endParaRPr lang="en-GB" sz="2400" dirty="0" smtClean="0"/>
          </a:p>
          <a:p>
            <a:r>
              <a:rPr lang="en-GB" sz="2400" dirty="0" smtClean="0"/>
              <a:t>4.00		2.00</a:t>
            </a:r>
          </a:p>
          <a:p>
            <a:endParaRPr lang="en-GB" sz="2400" dirty="0" smtClean="0"/>
          </a:p>
          <a:p>
            <a:r>
              <a:rPr lang="en-GB" sz="2400" dirty="0" smtClean="0"/>
              <a:t>0.86		0.86</a:t>
            </a:r>
          </a:p>
          <a:p>
            <a:endParaRPr lang="en-GB" sz="2400" dirty="0" smtClean="0"/>
          </a:p>
          <a:p>
            <a:r>
              <a:rPr lang="en-GB" sz="2400" dirty="0" smtClean="0"/>
              <a:t>0.39		0.39</a:t>
            </a:r>
          </a:p>
          <a:p>
            <a:endParaRPr lang="en-GB" sz="2400" dirty="0"/>
          </a:p>
          <a:p>
            <a:r>
              <a:rPr lang="en-GB" sz="2400" dirty="0" smtClean="0"/>
              <a:t>23.77		24.30</a:t>
            </a:r>
          </a:p>
          <a:p>
            <a:endParaRPr lang="en-GB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638800" y="4648200"/>
            <a:ext cx="838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467600" y="4648200"/>
            <a:ext cx="76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lus 6"/>
          <p:cNvSpPr/>
          <p:nvPr/>
        </p:nvSpPr>
        <p:spPr>
          <a:xfrm>
            <a:off x="6596806" y="4419600"/>
            <a:ext cx="457200" cy="4572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Plus 8"/>
          <p:cNvSpPr/>
          <p:nvPr/>
        </p:nvSpPr>
        <p:spPr>
          <a:xfrm>
            <a:off x="8336323" y="4437961"/>
            <a:ext cx="457200" cy="4572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5105399" y="5410200"/>
            <a:ext cx="36881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 smtClean="0"/>
          </a:p>
          <a:p>
            <a:r>
              <a:rPr lang="en-GB" sz="2400" dirty="0" smtClean="0"/>
              <a:t>NDCG@5 </a:t>
            </a:r>
            <a:r>
              <a:rPr lang="en-GB" sz="2400" dirty="0"/>
              <a:t>= 23.77 / 24.30 </a:t>
            </a:r>
          </a:p>
          <a:p>
            <a:r>
              <a:rPr lang="en-GB" sz="2400" dirty="0"/>
              <a:t>	   </a:t>
            </a:r>
            <a:r>
              <a:rPr lang="en-GB" sz="2400" dirty="0" smtClean="0"/>
              <a:t>   = </a:t>
            </a:r>
            <a:r>
              <a:rPr lang="en-GB" sz="2400" dirty="0"/>
              <a:t>0.978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075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/>
              <a:t>are the best performing Learning to Rank algorithms in terms </a:t>
            </a:r>
            <a:r>
              <a:rPr lang="en-US" dirty="0" smtClean="0"/>
              <a:t>of ranking </a:t>
            </a:r>
            <a:r>
              <a:rPr lang="en-US" dirty="0"/>
              <a:t>accuracy on relevant benchmark data sets</a:t>
            </a:r>
            <a:r>
              <a:rPr lang="en-US" dirty="0" smtClean="0"/>
              <a:t>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Research question 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097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1308100"/>
            <a:ext cx="8661398" cy="4330699"/>
          </a:xfrm>
        </p:spPr>
      </p:pic>
    </p:spTree>
    <p:extLst>
      <p:ext uri="{BB962C8B-B14F-4D97-AF65-F5344CB8AC3E}">
        <p14:creationId xmlns:p14="http://schemas.microsoft.com/office/powerpoint/2010/main" val="127514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LETOR 2.0</a:t>
            </a:r>
          </a:p>
          <a:p>
            <a:r>
              <a:rPr lang="en-GB" dirty="0" smtClean="0"/>
              <a:t>LETOR 3.0</a:t>
            </a:r>
          </a:p>
          <a:p>
            <a:r>
              <a:rPr lang="en-GB" dirty="0" smtClean="0"/>
              <a:t>LETOR 4.0</a:t>
            </a:r>
          </a:p>
          <a:p>
            <a:r>
              <a:rPr lang="en-GB" dirty="0" smtClean="0"/>
              <a:t>MSLR-web10/30k</a:t>
            </a:r>
          </a:p>
          <a:p>
            <a:r>
              <a:rPr lang="en-GB" dirty="0" smtClean="0"/>
              <a:t>Yahoo! Learning to Rank Challenge</a:t>
            </a:r>
          </a:p>
          <a:p>
            <a:r>
              <a:rPr lang="en-GB" dirty="0" err="1" smtClean="0"/>
              <a:t>Yandex</a:t>
            </a:r>
            <a:r>
              <a:rPr lang="en-GB" dirty="0" smtClean="0"/>
              <a:t> Internet Mathematics Competition</a:t>
            </a:r>
            <a:r>
              <a:rPr lang="en-GB" dirty="0"/>
              <a:t> </a:t>
            </a:r>
            <a:r>
              <a:rPr lang="en-GB" dirty="0" smtClean="0"/>
              <a:t>2009</a:t>
            </a:r>
          </a:p>
          <a:p>
            <a:r>
              <a:rPr lang="en-GB" dirty="0" smtClean="0"/>
              <a:t>WCL2R</a:t>
            </a:r>
          </a:p>
          <a:p>
            <a:r>
              <a:rPr lang="en-GB" dirty="0" smtClean="0"/>
              <a:t>AOL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Many Benchmark datasets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3048000"/>
            <a:ext cx="2396079" cy="1069454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174384"/>
            <a:ext cx="4267200" cy="9120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398" y="3904436"/>
            <a:ext cx="1363442" cy="546015"/>
          </a:xfrm>
          <a:prstGeom prst="rect">
            <a:avLst/>
          </a:prstGeom>
        </p:spPr>
      </p:pic>
      <p:pic>
        <p:nvPicPr>
          <p:cNvPr id="8" name="Content Placeholder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5918" y="4501108"/>
            <a:ext cx="1952898" cy="743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Straight Arrow Connector 11"/>
          <p:cNvCxnSpPr/>
          <p:nvPr/>
        </p:nvCxnSpPr>
        <p:spPr>
          <a:xfrm>
            <a:off x="2667000" y="2174384"/>
            <a:ext cx="1219200" cy="18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667000" y="2630398"/>
            <a:ext cx="1219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667000" y="2895600"/>
            <a:ext cx="1219200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276600" y="3156973"/>
            <a:ext cx="601479" cy="225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6" idx="1"/>
          </p:cNvCxnSpPr>
          <p:nvPr/>
        </p:nvCxnSpPr>
        <p:spPr>
          <a:xfrm flipV="1">
            <a:off x="4970583" y="3582727"/>
            <a:ext cx="1277817" cy="151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248400" y="4117454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286000" y="4501108"/>
            <a:ext cx="2057400" cy="147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419" y="5027650"/>
            <a:ext cx="705612" cy="940816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981200" y="5027650"/>
            <a:ext cx="990600" cy="30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92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25" y="1950655"/>
            <a:ext cx="7800975" cy="1793635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Search results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19" y="4182381"/>
            <a:ext cx="7037783" cy="168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2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-48599"/>
            <a:ext cx="5410199" cy="7000075"/>
          </a:xfrm>
        </p:spPr>
      </p:pic>
    </p:spTree>
    <p:extLst>
      <p:ext uri="{BB962C8B-B14F-4D97-AF65-F5344CB8AC3E}">
        <p14:creationId xmlns:p14="http://schemas.microsoft.com/office/powerpoint/2010/main" val="327539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Winning Number (Liu et al., 2007)</a:t>
            </a:r>
          </a:p>
          <a:p>
            <a:endParaRPr lang="en-GB" dirty="0"/>
          </a:p>
          <a:p>
            <a:r>
              <a:rPr lang="en-GB" dirty="0" smtClean="0"/>
              <a:t>Winning Number adapted for sparse evaluation sets:</a:t>
            </a:r>
          </a:p>
          <a:p>
            <a:pPr lvl="1"/>
            <a:r>
              <a:rPr lang="en-GB" dirty="0" smtClean="0"/>
              <a:t>Ideal Winning Number </a:t>
            </a:r>
          </a:p>
          <a:p>
            <a:pPr lvl="1"/>
            <a:r>
              <a:rPr lang="en-GB" dirty="0" smtClean="0"/>
              <a:t>Normalized Winning Number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Comparison methodology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953" y="5562600"/>
            <a:ext cx="4386647" cy="69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1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Possible bias in published evaluation runs</a:t>
            </a:r>
          </a:p>
          <a:p>
            <a:endParaRPr lang="en-GB" dirty="0"/>
          </a:p>
          <a:p>
            <a:r>
              <a:rPr lang="en-GB" dirty="0" smtClean="0"/>
              <a:t>Relies on other researchers performing correct evaluations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Limitations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905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69" y="1447800"/>
            <a:ext cx="8953331" cy="3733800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Comparison results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6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/>
              <a:t>is the speed-up of those Learning to Rank algorithms when executed </a:t>
            </a:r>
            <a:r>
              <a:rPr lang="en-GB" dirty="0"/>
              <a:t>using the </a:t>
            </a:r>
            <a:r>
              <a:rPr lang="en-GB" dirty="0" err="1"/>
              <a:t>MapReduce</a:t>
            </a:r>
            <a:r>
              <a:rPr lang="en-GB" dirty="0"/>
              <a:t> framework?</a:t>
            </a:r>
          </a:p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Research Question 2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958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87" y="1982176"/>
            <a:ext cx="7785181" cy="3198382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 smtClean="0"/>
              <a:t>MapReduce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884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Top-one probability: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Cross Entropy loss: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 smtClean="0"/>
              <a:t>ListNet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40" y="2581157"/>
            <a:ext cx="4019389" cy="1181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613" y="4794521"/>
            <a:ext cx="6117769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75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Data Sets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27" y="1752600"/>
            <a:ext cx="6094632" cy="4267200"/>
          </a:xfrm>
        </p:spPr>
      </p:pic>
    </p:spTree>
    <p:extLst>
      <p:ext uri="{BB962C8B-B14F-4D97-AF65-F5344CB8AC3E}">
        <p14:creationId xmlns:p14="http://schemas.microsoft.com/office/powerpoint/2010/main" val="157630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1308100"/>
            <a:ext cx="8661397" cy="4330699"/>
          </a:xfrm>
        </p:spPr>
      </p:pic>
    </p:spTree>
    <p:extLst>
      <p:ext uri="{BB962C8B-B14F-4D97-AF65-F5344CB8AC3E}">
        <p14:creationId xmlns:p14="http://schemas.microsoft.com/office/powerpoint/2010/main" val="246602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09" y="2835236"/>
            <a:ext cx="5606691" cy="1431964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 smtClean="0"/>
              <a:t>Preprocessing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69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2312717"/>
            <a:ext cx="7800975" cy="3037429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 smtClean="0"/>
              <a:t>Preprocessing</a:t>
            </a:r>
            <a:r>
              <a:rPr lang="en-GB" dirty="0" smtClean="0"/>
              <a:t> results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178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2400"/>
            <a:ext cx="6096000" cy="6200765"/>
          </a:xfrm>
        </p:spPr>
      </p:pic>
    </p:spTree>
    <p:extLst>
      <p:ext uri="{BB962C8B-B14F-4D97-AF65-F5344CB8AC3E}">
        <p14:creationId xmlns:p14="http://schemas.microsoft.com/office/powerpoint/2010/main" val="355270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8600"/>
            <a:ext cx="6062291" cy="6019800"/>
          </a:xfrm>
        </p:spPr>
      </p:pic>
    </p:spTree>
    <p:extLst>
      <p:ext uri="{BB962C8B-B14F-4D97-AF65-F5344CB8AC3E}">
        <p14:creationId xmlns:p14="http://schemas.microsoft.com/office/powerpoint/2010/main" val="361990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"/>
            <a:ext cx="6005401" cy="6096000"/>
          </a:xfrm>
        </p:spPr>
      </p:pic>
    </p:spTree>
    <p:extLst>
      <p:ext uri="{BB962C8B-B14F-4D97-AF65-F5344CB8AC3E}">
        <p14:creationId xmlns:p14="http://schemas.microsoft.com/office/powerpoint/2010/main" val="322259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New ranking algorithms comparison methodology</a:t>
            </a:r>
            <a:endParaRPr lang="en-GB" dirty="0"/>
          </a:p>
          <a:p>
            <a:r>
              <a:rPr lang="en-GB" dirty="0" smtClean="0"/>
              <a:t>We found LRUF, </a:t>
            </a:r>
            <a:r>
              <a:rPr lang="en-GB" dirty="0" err="1" smtClean="0"/>
              <a:t>FSMRank</a:t>
            </a:r>
            <a:r>
              <a:rPr lang="en-GB" dirty="0" smtClean="0"/>
              <a:t>, </a:t>
            </a:r>
            <a:r>
              <a:rPr lang="en-GB" dirty="0" err="1" smtClean="0"/>
              <a:t>FenchelRank</a:t>
            </a:r>
            <a:r>
              <a:rPr lang="en-GB" dirty="0" smtClean="0"/>
              <a:t>, </a:t>
            </a:r>
            <a:r>
              <a:rPr lang="en-GB" dirty="0" err="1" smtClean="0"/>
              <a:t>SmoothRank</a:t>
            </a:r>
            <a:r>
              <a:rPr lang="en-GB" dirty="0" smtClean="0"/>
              <a:t> and </a:t>
            </a:r>
            <a:r>
              <a:rPr lang="en-GB" dirty="0" err="1" smtClean="0"/>
              <a:t>ListNet</a:t>
            </a:r>
            <a:r>
              <a:rPr lang="en-GB" dirty="0" smtClean="0"/>
              <a:t> to be the dominating Learning to Rank methods</a:t>
            </a:r>
            <a:endParaRPr lang="en-GB" dirty="0"/>
          </a:p>
          <a:p>
            <a:r>
              <a:rPr lang="en-GB" dirty="0" smtClean="0"/>
              <a:t>High </a:t>
            </a:r>
            <a:r>
              <a:rPr lang="en-GB" dirty="0" err="1" smtClean="0"/>
              <a:t>MapReduce</a:t>
            </a:r>
            <a:r>
              <a:rPr lang="en-GB" dirty="0" smtClean="0"/>
              <a:t> job scheduling overhead: 150-200 seconds per iteration</a:t>
            </a:r>
          </a:p>
          <a:p>
            <a:r>
              <a:rPr lang="en-GB" dirty="0" smtClean="0"/>
              <a:t>Job scheduling overhead is independent of data set size</a:t>
            </a:r>
            <a:endParaRPr lang="en-GB" dirty="0"/>
          </a:p>
          <a:p>
            <a:r>
              <a:rPr lang="en-GB" dirty="0" smtClean="0"/>
              <a:t>Single-machine </a:t>
            </a:r>
            <a:r>
              <a:rPr lang="en-GB" dirty="0" err="1" smtClean="0"/>
              <a:t>ListNet</a:t>
            </a:r>
            <a:r>
              <a:rPr lang="en-GB" dirty="0" smtClean="0"/>
              <a:t> does not scale well to data sets larger than physical memory</a:t>
            </a:r>
          </a:p>
          <a:p>
            <a:r>
              <a:rPr lang="en-GB" dirty="0" err="1" smtClean="0"/>
              <a:t>MapReduce</a:t>
            </a:r>
            <a:r>
              <a:rPr lang="en-GB" dirty="0" smtClean="0"/>
              <a:t> can increase processing speed of data sets larger than physical memory</a:t>
            </a:r>
          </a:p>
          <a:p>
            <a:r>
              <a:rPr lang="en-GB" dirty="0" smtClean="0"/>
              <a:t>A normalisation </a:t>
            </a:r>
            <a:r>
              <a:rPr lang="en-GB" dirty="0" err="1" smtClean="0"/>
              <a:t>preprocessing</a:t>
            </a:r>
            <a:r>
              <a:rPr lang="en-GB" dirty="0" smtClean="0"/>
              <a:t> step improves the convergence rate of </a:t>
            </a:r>
            <a:r>
              <a:rPr lang="en-GB" dirty="0" err="1" smtClean="0"/>
              <a:t>ListNet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Conclusions &amp; Contributions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152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Distributed computing models</a:t>
            </a:r>
          </a:p>
          <a:p>
            <a:r>
              <a:rPr lang="en-GB" dirty="0" smtClean="0"/>
              <a:t>Learning to Rank algorithms</a:t>
            </a:r>
          </a:p>
          <a:p>
            <a:r>
              <a:rPr lang="en-GB" dirty="0" smtClean="0"/>
              <a:t>Optimisation algorithms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Future work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29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051050"/>
            <a:ext cx="2959902" cy="3560763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Questions?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112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Question slides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26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52600"/>
            <a:ext cx="5257800" cy="4589066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Literature filtering criteria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91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1308100"/>
            <a:ext cx="8661397" cy="4330699"/>
          </a:xfrm>
        </p:spPr>
      </p:pic>
    </p:spTree>
    <p:extLst>
      <p:ext uri="{BB962C8B-B14F-4D97-AF65-F5344CB8AC3E}">
        <p14:creationId xmlns:p14="http://schemas.microsoft.com/office/powerpoint/2010/main" val="338648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1308100"/>
            <a:ext cx="8661397" cy="4330698"/>
          </a:xfrm>
        </p:spPr>
      </p:pic>
    </p:spTree>
    <p:extLst>
      <p:ext uri="{BB962C8B-B14F-4D97-AF65-F5344CB8AC3E}">
        <p14:creationId xmlns:p14="http://schemas.microsoft.com/office/powerpoint/2010/main" val="5258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063"/>
            <a:ext cx="13487400" cy="6884192"/>
          </a:xfrm>
        </p:spPr>
      </p:pic>
    </p:spTree>
    <p:extLst>
      <p:ext uri="{BB962C8B-B14F-4D97-AF65-F5344CB8AC3E}">
        <p14:creationId xmlns:p14="http://schemas.microsoft.com/office/powerpoint/2010/main" val="301121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13063"/>
            <a:ext cx="13487396" cy="6884192"/>
          </a:xfrm>
        </p:spPr>
      </p:pic>
    </p:spTree>
    <p:extLst>
      <p:ext uri="{BB962C8B-B14F-4D97-AF65-F5344CB8AC3E}">
        <p14:creationId xmlns:p14="http://schemas.microsoft.com/office/powerpoint/2010/main" val="358295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13063"/>
            <a:ext cx="13487396" cy="6884191"/>
          </a:xfrm>
        </p:spPr>
      </p:pic>
    </p:spTree>
    <p:extLst>
      <p:ext uri="{BB962C8B-B14F-4D97-AF65-F5344CB8AC3E}">
        <p14:creationId xmlns:p14="http://schemas.microsoft.com/office/powerpoint/2010/main" val="233452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-13063"/>
            <a:ext cx="13487394" cy="6884191"/>
          </a:xfrm>
        </p:spPr>
      </p:pic>
    </p:spTree>
    <p:extLst>
      <p:ext uri="{BB962C8B-B14F-4D97-AF65-F5344CB8AC3E}">
        <p14:creationId xmlns:p14="http://schemas.microsoft.com/office/powerpoint/2010/main" val="82368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T_EN">
  <a:themeElements>
    <a:clrScheme name="UT_wit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4B233"/>
      </a:accent1>
      <a:accent2>
        <a:srgbClr val="CF0072"/>
      </a:accent2>
      <a:accent3>
        <a:srgbClr val="FED100"/>
      </a:accent3>
      <a:accent4>
        <a:srgbClr val="0098C3"/>
      </a:accent4>
      <a:accent5>
        <a:srgbClr val="DC0C30"/>
      </a:accent5>
      <a:accent6>
        <a:srgbClr val="006A4D"/>
      </a:accent6>
      <a:hlink>
        <a:srgbClr val="4F2D7F"/>
      </a:hlink>
      <a:folHlink>
        <a:srgbClr val="887B1B"/>
      </a:folHlink>
    </a:clrScheme>
    <a:fontScheme name="Standaardontwerp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ardontwer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5CA440"/>
        </a:accent1>
        <a:accent2>
          <a:srgbClr val="FFD600"/>
        </a:accent2>
        <a:accent3>
          <a:srgbClr val="FFFFFF"/>
        </a:accent3>
        <a:accent4>
          <a:srgbClr val="000000"/>
        </a:accent4>
        <a:accent5>
          <a:srgbClr val="B5CFAF"/>
        </a:accent5>
        <a:accent6>
          <a:srgbClr val="E7C200"/>
        </a:accent6>
        <a:hlink>
          <a:srgbClr val="C40079"/>
        </a:hlink>
        <a:folHlink>
          <a:srgbClr val="0098A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UT_EN</Template>
  <TotalTime>2080</TotalTime>
  <Words>316</Words>
  <Application>Microsoft Office PowerPoint</Application>
  <PresentationFormat>On-screen Show (4:3)</PresentationFormat>
  <Paragraphs>145</Paragraphs>
  <Slides>39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Arial Narrow</vt:lpstr>
      <vt:lpstr>Wingdings</vt:lpstr>
      <vt:lpstr>UT_EN</vt:lpstr>
      <vt:lpstr>Scaling Learning to Rank to Big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Avanade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Scaling Learning to Rank to Big data</dc:title>
  <dc:creator>Niek Tax</dc:creator>
  <cp:lastModifiedBy>Niek Tax</cp:lastModifiedBy>
  <cp:revision>82</cp:revision>
  <dcterms:created xsi:type="dcterms:W3CDTF">2014-10-13T11:52:28Z</dcterms:created>
  <dcterms:modified xsi:type="dcterms:W3CDTF">2014-11-11T09:58:22Z</dcterms:modified>
</cp:coreProperties>
</file>